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57" r:id="rId5"/>
    <p:sldId id="268" r:id="rId6"/>
    <p:sldId id="260" r:id="rId7"/>
    <p:sldId id="264" r:id="rId8"/>
    <p:sldId id="265" r:id="rId9"/>
    <p:sldId id="267" r:id="rId10"/>
    <p:sldId id="261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60" d="100"/>
          <a:sy n="60" d="100"/>
        </p:scale>
        <p:origin x="7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43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7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47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 userDrawn="1"/>
        </p:nvSpPr>
        <p:spPr bwMode="auto">
          <a:xfrm>
            <a:off x="9516534" y="6454775"/>
            <a:ext cx="258233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900" b="1" smtClean="0">
                <a:latin typeface="Neo Sans Std" charset="0"/>
              </a:rPr>
              <a:t>DATE DE LA PRÉSENTATION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31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47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6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03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46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54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24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3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5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6B083-000E-4BFB-A31F-CB81D129B15C}" type="datetimeFigureOut">
              <a:rPr lang="es-ES" smtClean="0"/>
              <a:t>09/07/2020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9CD8-BA2F-4E15-9470-E2DE79A632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99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genda.weforum.org/wp-content/uploads/2015/08/SDGs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20828" y="4306530"/>
            <a:ext cx="2567999" cy="2551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5" name="ZoneTexte 2"/>
          <p:cNvSpPr txBox="1">
            <a:spLocks noChangeArrowheads="1"/>
          </p:cNvSpPr>
          <p:nvPr/>
        </p:nvSpPr>
        <p:spPr bwMode="auto">
          <a:xfrm>
            <a:off x="3309375" y="4088551"/>
            <a:ext cx="5643562" cy="954107"/>
          </a:xfrm>
          <a:prstGeom prst="rect">
            <a:avLst/>
          </a:prstGeom>
          <a:solidFill>
            <a:srgbClr val="BE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Alianza seleccionada por la Comisión Europea 9/7/2020</a:t>
            </a:r>
            <a:endParaRPr lang="fr-FR" alt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28153" y="2713596"/>
            <a:ext cx="8752845" cy="646331"/>
          </a:xfrm>
          <a:prstGeom prst="rect">
            <a:avLst/>
          </a:prstGeom>
          <a:solidFill>
            <a:srgbClr val="172473"/>
          </a:solidFill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rgbClr val="F7D640"/>
                </a:solidFill>
              </a:rPr>
              <a:t>European</a:t>
            </a:r>
            <a:r>
              <a:rPr lang="fr-FR" sz="3600" b="1" dirty="0">
                <a:solidFill>
                  <a:srgbClr val="F7D640"/>
                </a:solidFill>
              </a:rPr>
              <a:t> Campus of City-</a:t>
            </a:r>
            <a:r>
              <a:rPr lang="fr-FR" sz="3600" b="1" dirty="0" err="1">
                <a:solidFill>
                  <a:srgbClr val="F7D640"/>
                </a:solidFill>
              </a:rPr>
              <a:t>Universities</a:t>
            </a:r>
            <a:r>
              <a:rPr lang="fr-FR" sz="3600" b="1" dirty="0">
                <a:solidFill>
                  <a:srgbClr val="F7D640"/>
                </a:solidFill>
              </a:rPr>
              <a:t> (EC2U)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00973"/>
            <a:ext cx="9144000" cy="84141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646" y="317419"/>
            <a:ext cx="3581580" cy="239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7D640"/>
                </a:solidFill>
              </a:rPr>
              <a:t>European Campus of City-Universities (EC2U)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879074"/>
          </a:xfr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endParaRPr lang="es-ES" b="1" u="sng" cap="all" dirty="0" smtClean="0">
              <a:solidFill>
                <a:srgbClr val="C00000"/>
              </a:solidFill>
            </a:endParaRPr>
          </a:p>
          <a:p>
            <a:pPr algn="ctr"/>
            <a:r>
              <a:rPr lang="es-ES" b="1" u="sng" cap="all" dirty="0" smtClean="0">
                <a:solidFill>
                  <a:srgbClr val="C00000"/>
                </a:solidFill>
              </a:rPr>
              <a:t>¿</a:t>
            </a:r>
            <a:r>
              <a:rPr lang="es-ES" b="1" u="sng" cap="all" dirty="0">
                <a:solidFill>
                  <a:srgbClr val="C00000"/>
                </a:solidFill>
              </a:rPr>
              <a:t>Cómo será la Alianza EC2U en 2023?</a:t>
            </a:r>
            <a:endParaRPr lang="en-GB" b="1" u="sng" cap="all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s-ES" b="1" dirty="0">
                <a:solidFill>
                  <a:srgbClr val="172473"/>
                </a:solidFill>
              </a:rPr>
              <a:t>U</a:t>
            </a:r>
            <a:r>
              <a:rPr lang="es-ES" b="1" dirty="0" smtClean="0">
                <a:solidFill>
                  <a:srgbClr val="172473"/>
                </a:solidFill>
              </a:rPr>
              <a:t>na </a:t>
            </a:r>
            <a:r>
              <a:rPr lang="es-ES" b="1" dirty="0">
                <a:solidFill>
                  <a:srgbClr val="172473"/>
                </a:solidFill>
              </a:rPr>
              <a:t>gobernanza conjunta con recursos </a:t>
            </a:r>
            <a:r>
              <a:rPr lang="es-ES" b="1" dirty="0" smtClean="0">
                <a:solidFill>
                  <a:srgbClr val="172473"/>
                </a:solidFill>
              </a:rPr>
              <a:t>compartidos.</a:t>
            </a:r>
            <a:endParaRPr lang="en-US" b="1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endParaRPr lang="en-US" sz="1200" b="1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s-ES" b="1" dirty="0">
                <a:solidFill>
                  <a:srgbClr val="172473"/>
                </a:solidFill>
              </a:rPr>
              <a:t>U</a:t>
            </a:r>
            <a:r>
              <a:rPr lang="es-ES" b="1" dirty="0" smtClean="0">
                <a:solidFill>
                  <a:srgbClr val="172473"/>
                </a:solidFill>
              </a:rPr>
              <a:t>na </a:t>
            </a:r>
            <a:r>
              <a:rPr lang="es-ES" b="1" dirty="0">
                <a:solidFill>
                  <a:srgbClr val="172473"/>
                </a:solidFill>
              </a:rPr>
              <a:t>vida conjunta en el campus con eventos culturales / </a:t>
            </a:r>
            <a:r>
              <a:rPr lang="es-ES" b="1" dirty="0" smtClean="0">
                <a:solidFill>
                  <a:srgbClr val="172473"/>
                </a:solidFill>
              </a:rPr>
              <a:t>deportivos.</a:t>
            </a:r>
            <a:endParaRPr lang="en-US" b="1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endParaRPr lang="en-US" sz="1200" b="1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s-ES" b="1" dirty="0" smtClean="0">
                <a:solidFill>
                  <a:srgbClr val="172473"/>
                </a:solidFill>
              </a:rPr>
              <a:t>Programas  de másteres </a:t>
            </a:r>
            <a:r>
              <a:rPr lang="es-ES" b="1" dirty="0">
                <a:solidFill>
                  <a:srgbClr val="172473"/>
                </a:solidFill>
              </a:rPr>
              <a:t>conjuntos </a:t>
            </a:r>
            <a:r>
              <a:rPr lang="es-ES" b="1" dirty="0" smtClean="0">
                <a:solidFill>
                  <a:srgbClr val="172473"/>
                </a:solidFill>
              </a:rPr>
              <a:t>personalizados, </a:t>
            </a:r>
            <a:r>
              <a:rPr lang="es-ES" b="1" dirty="0">
                <a:solidFill>
                  <a:srgbClr val="172473"/>
                </a:solidFill>
              </a:rPr>
              <a:t>basados en </a:t>
            </a:r>
            <a:r>
              <a:rPr lang="es-ES" b="1" dirty="0" smtClean="0">
                <a:solidFill>
                  <a:srgbClr val="172473"/>
                </a:solidFill>
              </a:rPr>
              <a:t>Desarrollos sostenibles </a:t>
            </a:r>
            <a:r>
              <a:rPr lang="es-ES" b="1" dirty="0">
                <a:solidFill>
                  <a:srgbClr val="172473"/>
                </a:solidFill>
              </a:rPr>
              <a:t>seleccionados: </a:t>
            </a:r>
            <a:r>
              <a:rPr lang="es-ES" b="1" dirty="0" smtClean="0">
                <a:solidFill>
                  <a:srgbClr val="172473"/>
                </a:solidFill>
              </a:rPr>
              <a:t>salud </a:t>
            </a:r>
            <a:r>
              <a:rPr lang="es-ES" b="1" dirty="0">
                <a:solidFill>
                  <a:srgbClr val="172473"/>
                </a:solidFill>
              </a:rPr>
              <a:t>y bienestar, educación de calidad, ciudades y comunidades sostenibles</a:t>
            </a:r>
            <a:endParaRPr lang="en-US" b="1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endParaRPr lang="en-US" sz="1200" b="1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s-ES" b="1" dirty="0">
                <a:solidFill>
                  <a:srgbClr val="172473"/>
                </a:solidFill>
              </a:rPr>
              <a:t>M</a:t>
            </a:r>
            <a:r>
              <a:rPr lang="es-ES" b="1" dirty="0" smtClean="0">
                <a:solidFill>
                  <a:srgbClr val="172473"/>
                </a:solidFill>
              </a:rPr>
              <a:t>ovilidad considerablemente </a:t>
            </a:r>
            <a:r>
              <a:rPr lang="es-ES" b="1" dirty="0">
                <a:solidFill>
                  <a:srgbClr val="172473"/>
                </a:solidFill>
              </a:rPr>
              <a:t>aumentada </a:t>
            </a:r>
            <a:r>
              <a:rPr lang="es-ES" b="1" dirty="0" smtClean="0">
                <a:solidFill>
                  <a:srgbClr val="172473"/>
                </a:solidFill>
              </a:rPr>
              <a:t>y geográficamente </a:t>
            </a:r>
            <a:r>
              <a:rPr lang="es-ES" b="1" dirty="0">
                <a:solidFill>
                  <a:srgbClr val="172473"/>
                </a:solidFill>
              </a:rPr>
              <a:t>equilibrada </a:t>
            </a:r>
            <a:r>
              <a:rPr lang="es-ES" b="1" dirty="0" smtClean="0">
                <a:solidFill>
                  <a:srgbClr val="172473"/>
                </a:solidFill>
              </a:rPr>
              <a:t>(</a:t>
            </a:r>
            <a:r>
              <a:rPr lang="es-ES" b="1" dirty="0">
                <a:solidFill>
                  <a:srgbClr val="172473"/>
                </a:solidFill>
              </a:rPr>
              <a:t>física, virtual, combinada) de </a:t>
            </a:r>
            <a:r>
              <a:rPr lang="es-ES" b="1" dirty="0" smtClean="0">
                <a:solidFill>
                  <a:srgbClr val="172473"/>
                </a:solidFill>
              </a:rPr>
              <a:t>estudiantes, PDI y PAS.</a:t>
            </a:r>
            <a:endParaRPr lang="en-US" b="1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endParaRPr lang="en-US" sz="1200" b="1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s-ES" b="1" dirty="0" smtClean="0">
                <a:solidFill>
                  <a:srgbClr val="172473"/>
                </a:solidFill>
              </a:rPr>
              <a:t>3 Institutos virtuales </a:t>
            </a:r>
            <a:r>
              <a:rPr lang="es-ES" b="1" dirty="0">
                <a:solidFill>
                  <a:srgbClr val="172473"/>
                </a:solidFill>
              </a:rPr>
              <a:t>que combinan educación, investigación e innovación en misiones basadas en </a:t>
            </a:r>
            <a:r>
              <a:rPr lang="es-ES" b="1" dirty="0" smtClean="0">
                <a:solidFill>
                  <a:srgbClr val="172473"/>
                </a:solidFill>
              </a:rPr>
              <a:t>Desarrollos Sostenibles anteriormente mencionados.</a:t>
            </a:r>
            <a:endParaRPr lang="en-US" b="1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endParaRPr lang="en-US" sz="1200" dirty="0" smtClean="0">
              <a:solidFill>
                <a:srgbClr val="172473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</a:rPr>
              <a:t>Una </a:t>
            </a:r>
            <a:r>
              <a:rPr lang="es-ES" b="1" dirty="0">
                <a:solidFill>
                  <a:srgbClr val="002060"/>
                </a:solidFill>
              </a:rPr>
              <a:t>asociación única entre la comunidad universitaria, las ciudades y los actores socioeconómicas a través del Foro EC2U.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172473"/>
              </a:solidFill>
            </a:endParaRPr>
          </a:p>
          <a:p>
            <a:endParaRPr lang="en-US" dirty="0" smtClean="0">
              <a:solidFill>
                <a:srgbClr val="172473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6515" y="2097691"/>
            <a:ext cx="1102918" cy="737883"/>
          </a:xfrm>
          <a:prstGeom prst="rect">
            <a:avLst/>
          </a:prstGeom>
        </p:spPr>
      </p:pic>
      <p:pic>
        <p:nvPicPr>
          <p:cNvPr id="5" name="Imag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503" y="2097691"/>
            <a:ext cx="1102918" cy="7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2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20828" y="4306530"/>
            <a:ext cx="2567999" cy="2551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5" name="ZoneTexte 2"/>
          <p:cNvSpPr txBox="1">
            <a:spLocks noChangeArrowheads="1"/>
          </p:cNvSpPr>
          <p:nvPr/>
        </p:nvSpPr>
        <p:spPr bwMode="auto">
          <a:xfrm>
            <a:off x="3309375" y="4088551"/>
            <a:ext cx="5643562" cy="954107"/>
          </a:xfrm>
          <a:prstGeom prst="rect">
            <a:avLst/>
          </a:prstGeom>
          <a:solidFill>
            <a:srgbClr val="BE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www.ec2u.eu</a:t>
            </a:r>
          </a:p>
          <a:p>
            <a:pPr algn="ctr" eaLnBrk="1" hangingPunct="1"/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@EC2U_Alliance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28153" y="2713596"/>
            <a:ext cx="8752845" cy="646331"/>
          </a:xfrm>
          <a:prstGeom prst="rect">
            <a:avLst/>
          </a:prstGeom>
          <a:solidFill>
            <a:srgbClr val="172473"/>
          </a:solidFill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rgbClr val="F7D640"/>
                </a:solidFill>
              </a:rPr>
              <a:t>European</a:t>
            </a:r>
            <a:r>
              <a:rPr lang="fr-FR" sz="3600" b="1" dirty="0">
                <a:solidFill>
                  <a:srgbClr val="F7D640"/>
                </a:solidFill>
              </a:rPr>
              <a:t> Campus of City-</a:t>
            </a:r>
            <a:r>
              <a:rPr lang="fr-FR" sz="3600" b="1" dirty="0" err="1">
                <a:solidFill>
                  <a:srgbClr val="F7D640"/>
                </a:solidFill>
              </a:rPr>
              <a:t>Universities</a:t>
            </a:r>
            <a:r>
              <a:rPr lang="fr-FR" sz="3600" b="1" dirty="0">
                <a:solidFill>
                  <a:srgbClr val="F7D640"/>
                </a:solidFill>
              </a:rPr>
              <a:t> (EC2U)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00973"/>
            <a:ext cx="9144000" cy="84141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646" y="317419"/>
            <a:ext cx="3581580" cy="239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8000">
        <p14:rippl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fr-FR" b="1" dirty="0">
                <a:solidFill>
                  <a:srgbClr val="F7D640"/>
                </a:solidFill>
              </a:rPr>
              <a:t>European Campus of City-Universities (EC2U)</a:t>
            </a:r>
          </a:p>
        </p:txBody>
      </p:sp>
      <p:pic>
        <p:nvPicPr>
          <p:cNvPr id="4" name="Imag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21" y="1916497"/>
            <a:ext cx="6034856" cy="4351338"/>
          </a:xfrm>
          <a:prstGeom prst="rect">
            <a:avLst/>
          </a:prstGeom>
          <a:ln>
            <a:solidFill>
              <a:srgbClr val="282F66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7737376" y="5344505"/>
            <a:ext cx="396808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A2473"/>
                </a:solidFill>
              </a:rPr>
              <a:t>Total number of Students: </a:t>
            </a:r>
            <a:r>
              <a:rPr lang="en-US" b="1" dirty="0" smtClean="0">
                <a:solidFill>
                  <a:srgbClr val="162372"/>
                </a:solidFill>
              </a:rPr>
              <a:t>160 000</a:t>
            </a:r>
          </a:p>
          <a:p>
            <a:r>
              <a:rPr lang="en-US" b="1" dirty="0" smtClean="0">
                <a:solidFill>
                  <a:srgbClr val="1A2473"/>
                </a:solidFill>
              </a:rPr>
              <a:t>Total number of Staff: 20 000</a:t>
            </a:r>
          </a:p>
          <a:p>
            <a:r>
              <a:rPr lang="en-US" b="1" dirty="0" smtClean="0">
                <a:solidFill>
                  <a:srgbClr val="1A2473"/>
                </a:solidFill>
              </a:rPr>
              <a:t>Total number of Citizens: </a:t>
            </a:r>
            <a:r>
              <a:rPr lang="en-US" b="1" dirty="0" smtClean="0">
                <a:solidFill>
                  <a:srgbClr val="162372"/>
                </a:solidFill>
              </a:rPr>
              <a:t>1 600 000</a:t>
            </a:r>
            <a:endParaRPr lang="en-US" b="1" dirty="0">
              <a:solidFill>
                <a:srgbClr val="162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7D640"/>
                </a:solidFill>
              </a:rPr>
              <a:t>European Campus of City-Universities (EC2U)</a:t>
            </a:r>
            <a:endParaRPr lang="es-ES" dirty="0"/>
          </a:p>
        </p:txBody>
      </p:sp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96" y="1825625"/>
            <a:ext cx="4642007" cy="435133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532981" y="3749810"/>
            <a:ext cx="24058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162372"/>
                </a:solidFill>
              </a:rPr>
              <a:t>EC2U</a:t>
            </a:r>
          </a:p>
          <a:p>
            <a:r>
              <a:rPr lang="fr-FR" b="1" dirty="0" smtClean="0">
                <a:solidFill>
                  <a:srgbClr val="162372"/>
                </a:solidFill>
              </a:rPr>
              <a:t>Estructura del Proyecto</a:t>
            </a:r>
            <a:endParaRPr lang="fr-FR" b="1" dirty="0">
              <a:solidFill>
                <a:srgbClr val="162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rgbClr val="F7D640"/>
                </a:solidFill>
              </a:rPr>
              <a:t>European Campus of City-Universities (EC2U)</a:t>
            </a:r>
            <a:br>
              <a:rPr lang="fr-FR" b="1" dirty="0">
                <a:solidFill>
                  <a:srgbClr val="F7D64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grpSp>
        <p:nvGrpSpPr>
          <p:cNvPr id="7" name="Groupe 8"/>
          <p:cNvGrpSpPr/>
          <p:nvPr/>
        </p:nvGrpSpPr>
        <p:grpSpPr>
          <a:xfrm>
            <a:off x="942798" y="1825624"/>
            <a:ext cx="10296939" cy="4351339"/>
            <a:chOff x="0" y="2132914"/>
            <a:chExt cx="9144000" cy="4573372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79120" y="5913120"/>
              <a:ext cx="1325880" cy="563880"/>
            </a:xfrm>
            <a:prstGeom prst="roundRect">
              <a:avLst>
                <a:gd name="adj" fmla="val 193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32914"/>
              <a:ext cx="9144000" cy="4573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87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7D640"/>
                </a:solidFill>
              </a:rPr>
              <a:t>European Campus of City-Universities (EC2U</a:t>
            </a:r>
            <a:r>
              <a:rPr lang="fr-FR" b="1" dirty="0" smtClean="0">
                <a:solidFill>
                  <a:srgbClr val="F7D640"/>
                </a:solidFill>
              </a:rPr>
              <a:t>)</a:t>
            </a:r>
            <a:br>
              <a:rPr lang="fr-FR" b="1" dirty="0" smtClean="0">
                <a:solidFill>
                  <a:srgbClr val="F7D640"/>
                </a:solidFill>
              </a:rPr>
            </a:br>
            <a:r>
              <a:rPr lang="fr-FR" b="1" dirty="0" smtClean="0">
                <a:solidFill>
                  <a:srgbClr val="F7D640"/>
                </a:solidFill>
              </a:rPr>
              <a:t>INSTITUCIONES ASOCIADAS</a:t>
            </a:r>
            <a:endParaRPr lang="es-ES" dirty="0"/>
          </a:p>
        </p:txBody>
      </p:sp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9" y="2232755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84" y="2257833"/>
            <a:ext cx="2236572" cy="163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475" y="2704613"/>
            <a:ext cx="3743325" cy="11854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9" y="4905052"/>
            <a:ext cx="3508289" cy="19529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08" y="4965880"/>
            <a:ext cx="3263757" cy="1831291"/>
          </a:xfrm>
          <a:prstGeom prst="rect">
            <a:avLst/>
          </a:prstGeom>
        </p:spPr>
      </p:pic>
      <p:pic>
        <p:nvPicPr>
          <p:cNvPr id="12" name="Imag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9323" y="4236094"/>
            <a:ext cx="3027088" cy="20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7D640"/>
                </a:solidFill>
              </a:rPr>
              <a:t>European Campus of City-Universities (EC2U)</a:t>
            </a:r>
            <a:endParaRPr lang="es-ES" dirty="0"/>
          </a:p>
        </p:txBody>
      </p:sp>
      <p:pic>
        <p:nvPicPr>
          <p:cNvPr id="4" name="Picture 3" descr="SDG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3085" r="4802" b="7858"/>
          <a:stretch>
            <a:fillRect/>
          </a:stretch>
        </p:blipFill>
        <p:spPr bwMode="auto">
          <a:xfrm>
            <a:off x="2430827" y="1825625"/>
            <a:ext cx="754238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98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150" y="331751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rgbClr val="F7D640"/>
                </a:solidFill>
              </a:rPr>
              <a:t>European Campus of City-Universities (EC2U)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SALUD Y BIENESTAR</a:t>
            </a:r>
            <a:endParaRPr lang="es-E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150" y="1757910"/>
            <a:ext cx="5100090" cy="510009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57549" y="3549640"/>
            <a:ext cx="502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CAMPUS EUROPEO EN SALUD Y BIENESTAR</a:t>
            </a:r>
          </a:p>
          <a:p>
            <a:pPr marL="457200" algn="ctr"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COORDINACIÓN: UNIVERSIDAD DE IASI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096000" y="45145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cap="all" dirty="0">
                <a:solidFill>
                  <a:srgbClr val="000000"/>
                </a:solidFill>
                <a:latin typeface="Calibri" panose="020F0502020204030204" pitchFamily="34" charset="0"/>
              </a:rPr>
              <a:t>Instituto de Investigación Virtual, centrado en el </a:t>
            </a:r>
            <a:r>
              <a:rPr lang="es-ES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envejecimiento y  </a:t>
            </a:r>
            <a:r>
              <a:rPr lang="es-ES" cap="all" dirty="0">
                <a:solidFill>
                  <a:srgbClr val="000000"/>
                </a:solidFill>
                <a:latin typeface="Calibri" panose="020F0502020204030204" pitchFamily="34" charset="0"/>
              </a:rPr>
              <a:t>la medicina preventiva</a:t>
            </a:r>
            <a:endParaRPr lang="es-ES" cap="all" dirty="0"/>
          </a:p>
        </p:txBody>
      </p:sp>
      <p:pic>
        <p:nvPicPr>
          <p:cNvPr id="8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549" y="5578448"/>
            <a:ext cx="1912554" cy="1279552"/>
          </a:xfrm>
          <a:prstGeom prst="rect">
            <a:avLst/>
          </a:prstGeom>
        </p:spPr>
      </p:pic>
      <p:pic>
        <p:nvPicPr>
          <p:cNvPr id="1028" name="Picture 4" descr="UAIC Co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822" y="5488241"/>
            <a:ext cx="1105928" cy="11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89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7D640"/>
                </a:solidFill>
              </a:rPr>
              <a:t>European Campus of City-Universities (</a:t>
            </a:r>
            <a:r>
              <a:rPr lang="fr-FR" b="1" dirty="0" smtClean="0">
                <a:solidFill>
                  <a:srgbClr val="F7D640"/>
                </a:solidFill>
              </a:rPr>
              <a:t>EC2U)</a:t>
            </a:r>
            <a:br>
              <a:rPr lang="fr-FR" b="1" dirty="0" smtClean="0">
                <a:solidFill>
                  <a:srgbClr val="F7D640"/>
                </a:solidFill>
              </a:rPr>
            </a:br>
            <a:r>
              <a:rPr lang="fr-FR" b="1" dirty="0" smtClean="0">
                <a:solidFill>
                  <a:srgbClr val="F7D640"/>
                </a:solidFill>
              </a:rPr>
              <a:t>EDUCACIÓN DE CALIDAD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31770"/>
            <a:ext cx="5039734" cy="5039734"/>
          </a:xfrm>
          <a:prstGeom prst="rect">
            <a:avLst/>
          </a:prstGeom>
        </p:spPr>
      </p:pic>
      <p:pic>
        <p:nvPicPr>
          <p:cNvPr id="2052" name="Picture 4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5628503"/>
            <a:ext cx="2476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5647038"/>
            <a:ext cx="1912554" cy="127955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096000" y="2768667"/>
            <a:ext cx="6029739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Estrangelo Edessa" panose="03080600000000000000" pitchFamily="66" charset="0"/>
              </a:rPr>
              <a:t>CAMPUS EUROPEO EN EDUCACIÓN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Estrangelo Edessa" panose="03080600000000000000" pitchFamily="66" charset="0"/>
              </a:rPr>
              <a:t>ACTIVIDADES INICIALES: 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Estrangelo Edessa" panose="03080600000000000000" pitchFamily="66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Estrangelo Edessa" panose="03080600000000000000" pitchFamily="66" charset="0"/>
              </a:rPr>
              <a:t>MASTER EN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Estrangelo Edessa" panose="03080600000000000000" pitchFamily="66" charset="0"/>
              </a:rPr>
              <a:t>DIVERSIDAD LINGÜÍSTICA Y CULTURAL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Estrangelo Edessa" panose="03080600000000000000" pitchFamily="66" charset="0"/>
              </a:rPr>
              <a:t>COORDINACIÓN: UNIVERSIDAD DE SALAMANCA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92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7D640"/>
                </a:solidFill>
              </a:rPr>
              <a:t>European Campus of City-Universities (EC2U</a:t>
            </a:r>
            <a:r>
              <a:rPr lang="fr-FR" b="1" dirty="0" smtClean="0">
                <a:solidFill>
                  <a:srgbClr val="F7D640"/>
                </a:solidFill>
              </a:rPr>
              <a:t>)</a:t>
            </a:r>
            <a:br>
              <a:rPr lang="fr-FR" b="1" dirty="0" smtClean="0">
                <a:solidFill>
                  <a:srgbClr val="F7D640"/>
                </a:solidFill>
              </a:rPr>
            </a:br>
            <a:r>
              <a:rPr lang="fr-FR" b="1" dirty="0" smtClean="0">
                <a:solidFill>
                  <a:srgbClr val="F7D640"/>
                </a:solidFill>
              </a:rPr>
              <a:t>CIUDADES Y COMUNIDADES SOSTENIBLES</a:t>
            </a:r>
            <a:endParaRPr lang="es-ES" dirty="0"/>
          </a:p>
        </p:txBody>
      </p:sp>
      <p:sp>
        <p:nvSpPr>
          <p:cNvPr id="3" name="AutoShape 2" descr="Goal 11 .:. Sustainable Development Knowledge Plat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979772" cy="49797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3776" y="5664946"/>
            <a:ext cx="1912554" cy="1279552"/>
          </a:xfrm>
          <a:prstGeom prst="rect">
            <a:avLst/>
          </a:prstGeom>
        </p:spPr>
      </p:pic>
      <p:sp>
        <p:nvSpPr>
          <p:cNvPr id="13" name="AutoShape 6" descr="Resultado de imagen de escudo de la universidad de coimbra"/>
          <p:cNvSpPr>
            <a:spLocks noChangeAspect="1" noChangeArrowheads="1"/>
          </p:cNvSpPr>
          <p:nvPr/>
        </p:nvSpPr>
        <p:spPr bwMode="auto">
          <a:xfrm flipV="1">
            <a:off x="7228703" y="1685575"/>
            <a:ext cx="3237469" cy="323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347" y="5396342"/>
            <a:ext cx="2562225" cy="123825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384324" y="2936332"/>
            <a:ext cx="6096000" cy="1482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Estrangelo Edessa" panose="03080600000000000000" pitchFamily="66" charset="0"/>
              </a:rPr>
              <a:t>CAMPUS EUROPEO EN SOSTENIBILIDAD URBANA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Estrangelo Edessa" panose="03080600000000000000" pitchFamily="66" charset="0"/>
              </a:rPr>
              <a:t>ACTIVIDADES INICIALES: MASTER EN CIUDADES Y COMUNIDADES SOSTENIBLES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Estrangelo Edessa" panose="03080600000000000000" pitchFamily="66" charset="0"/>
              </a:rPr>
              <a:t>COORDINACIÓN: UNIVERSIDAD DE COIMBRA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285</Words>
  <Application>Microsoft Office PowerPoint</Application>
  <PresentationFormat>Panorámica</PresentationFormat>
  <Paragraphs>44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Estrangelo Edessa</vt:lpstr>
      <vt:lpstr>Neo Sans Std</vt:lpstr>
      <vt:lpstr>Tema de Office</vt:lpstr>
      <vt:lpstr>Presentación de PowerPoint</vt:lpstr>
      <vt:lpstr>European Campus of City-Universities (EC2U)</vt:lpstr>
      <vt:lpstr>European Campus of City-Universities (EC2U)</vt:lpstr>
      <vt:lpstr>European Campus of City-Universities (EC2U) </vt:lpstr>
      <vt:lpstr>European Campus of City-Universities (EC2U) INSTITUCIONES ASOCIADAS</vt:lpstr>
      <vt:lpstr>European Campus of City-Universities (EC2U)</vt:lpstr>
      <vt:lpstr>European Campus of City-Universities (EC2U) SALUD Y BIENESTAR</vt:lpstr>
      <vt:lpstr>European Campus of City-Universities (EC2U) EDUCACIÓN DE CALIDAD</vt:lpstr>
      <vt:lpstr>European Campus of City-Universities (EC2U) CIUDADES Y COMUNIDADES SOSTENIBLES</vt:lpstr>
      <vt:lpstr>European Campus of City-Universities (EC2U)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Efrem YILDIZ SADAK</dc:creator>
  <cp:lastModifiedBy>Efrem YILDIZ SADAK</cp:lastModifiedBy>
  <cp:revision>27</cp:revision>
  <dcterms:created xsi:type="dcterms:W3CDTF">2020-03-04T08:08:39Z</dcterms:created>
  <dcterms:modified xsi:type="dcterms:W3CDTF">2020-07-09T14:51:25Z</dcterms:modified>
</cp:coreProperties>
</file>